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sldIdLst>
    <p:sldId id="257"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59A"/>
    <a:srgbClr val="6A7F10"/>
    <a:srgbClr val="A1D8E0"/>
    <a:srgbClr val="B0C7E2"/>
    <a:srgbClr val="FAFFBD"/>
    <a:srgbClr val="A8B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1260" autoAdjust="0"/>
    <p:restoredTop sz="94660"/>
  </p:normalViewPr>
  <p:slideViewPr>
    <p:cSldViewPr>
      <p:cViewPr>
        <p:scale>
          <a:sx n="25" d="100"/>
          <a:sy n="25" d="100"/>
        </p:scale>
        <p:origin x="-288" y="1218"/>
      </p:cViewPr>
      <p:guideLst>
        <p:guide orient="horz" pos="1632"/>
        <p:guide pos="139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6583682"/>
            <a:ext cx="37673280" cy="9250680"/>
          </a:xfrm>
        </p:spPr>
        <p:txBody>
          <a:bodyPr anchor="b">
            <a:noAutofit/>
          </a:bodyPr>
          <a:lstStyle>
            <a:lvl1pPr>
              <a:defRPr sz="259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3291840" y="16824960"/>
            <a:ext cx="30723840" cy="8412480"/>
          </a:xfrm>
        </p:spPr>
        <p:txBody>
          <a:bodyPr/>
          <a:lstStyle>
            <a:lvl1pPr marL="0" indent="0" algn="l">
              <a:buNone/>
              <a:defRPr>
                <a:solidFill>
                  <a:schemeClr val="tx1">
                    <a:lumMod val="75000"/>
                    <a:lumOff val="2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2926080"/>
            <a:ext cx="9875520" cy="2816352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194560" y="2926080"/>
            <a:ext cx="28895040" cy="281635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11338562"/>
            <a:ext cx="37307520" cy="10561320"/>
          </a:xfrm>
        </p:spPr>
        <p:txBody>
          <a:bodyPr anchor="b">
            <a:normAutofit/>
          </a:bodyPr>
          <a:lstStyle>
            <a:lvl1pPr algn="l">
              <a:defRPr sz="23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3467102" y="22208949"/>
            <a:ext cx="37307520" cy="7200898"/>
          </a:xfrm>
        </p:spPr>
        <p:txBody>
          <a:bodyPr anchor="t">
            <a:normAutofit/>
          </a:bodyPr>
          <a:lstStyle>
            <a:lvl1pPr marL="0" indent="0">
              <a:buNone/>
              <a:defRPr sz="11500">
                <a:solidFill>
                  <a:schemeClr val="tx2"/>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cxnSp>
        <p:nvCxnSpPr>
          <p:cNvPr id="7" name="Straight Connector 6"/>
          <p:cNvCxnSpPr/>
          <p:nvPr/>
        </p:nvCxnSpPr>
        <p:spPr>
          <a:xfrm>
            <a:off x="3511296" y="22077274"/>
            <a:ext cx="37673280" cy="762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8032090"/>
            <a:ext cx="19385280" cy="22647859"/>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2311360" y="8032090"/>
            <a:ext cx="19385280" cy="22647859"/>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2194560" y="8046720"/>
            <a:ext cx="18873216" cy="3070858"/>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9600" b="0">
                <a:solidFill>
                  <a:schemeClr val="tx2"/>
                </a:solidFill>
              </a:defRPr>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1704320"/>
            <a:ext cx="18873216"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2823424" y="8046720"/>
            <a:ext cx="18873216" cy="3070858"/>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9600" b="0" kern="1200" dirty="0" smtClean="0">
                <a:solidFill>
                  <a:schemeClr val="tx2"/>
                </a:solidFill>
                <a:latin typeface="+mn-lt"/>
                <a:ea typeface="+mn-ea"/>
                <a:cs typeface="+mn-cs"/>
              </a:defRPr>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823424" y="11704320"/>
            <a:ext cx="18873216"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dirty="0"/>
          </a:p>
        </p:txBody>
      </p:sp>
      <p:cxnSp>
        <p:nvCxnSpPr>
          <p:cNvPr id="11" name="Straight Connector 10"/>
          <p:cNvCxnSpPr/>
          <p:nvPr/>
        </p:nvCxnSpPr>
        <p:spPr>
          <a:xfrm rot="5400000">
            <a:off x="10645522" y="19419951"/>
            <a:ext cx="22603968" cy="3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0" y="3801984"/>
            <a:ext cx="10270541" cy="6056986"/>
          </a:xfrm>
        </p:spPr>
        <p:txBody>
          <a:bodyPr anchor="b">
            <a:noAutofit/>
          </a:bodyPr>
          <a:lstStyle>
            <a:lvl1pPr algn="l">
              <a:defRPr sz="11500" b="0"/>
            </a:lvl1pPr>
          </a:lstStyle>
          <a:p>
            <a:r>
              <a:rPr lang="en-US" smtClean="0"/>
              <a:t>Click to edit Master title style</a:t>
            </a:r>
            <a:endParaRPr lang="en-US" dirty="0"/>
          </a:p>
        </p:txBody>
      </p:sp>
      <p:sp>
        <p:nvSpPr>
          <p:cNvPr id="3" name="Content Placeholder 2"/>
          <p:cNvSpPr>
            <a:spLocks noGrp="1"/>
          </p:cNvSpPr>
          <p:nvPr>
            <p:ph idx="1"/>
          </p:nvPr>
        </p:nvSpPr>
        <p:spPr>
          <a:xfrm>
            <a:off x="14264640" y="3801984"/>
            <a:ext cx="27432000" cy="2677363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194565" y="10226652"/>
            <a:ext cx="10270541" cy="2036935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dirty="0"/>
          </a:p>
        </p:txBody>
      </p:sp>
      <p:cxnSp>
        <p:nvCxnSpPr>
          <p:cNvPr id="9" name="Straight Connector 8"/>
          <p:cNvCxnSpPr/>
          <p:nvPr/>
        </p:nvCxnSpPr>
        <p:spPr>
          <a:xfrm rot="5400000">
            <a:off x="-62957" y="17184989"/>
            <a:ext cx="26773632" cy="762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0" y="3803904"/>
            <a:ext cx="10284864" cy="6071616"/>
          </a:xfrm>
        </p:spPr>
        <p:txBody>
          <a:bodyPr anchor="b">
            <a:normAutofit/>
          </a:bodyPr>
          <a:lstStyle>
            <a:lvl1pPr algn="l">
              <a:defRPr sz="11500" b="0"/>
            </a:lvl1pPr>
          </a:lstStyle>
          <a:p>
            <a:r>
              <a:rPr lang="en-US" smtClean="0"/>
              <a:t>Click to edit Master title style</a:t>
            </a:r>
            <a:endParaRPr lang="en-US" dirty="0"/>
          </a:p>
        </p:txBody>
      </p:sp>
      <p:sp>
        <p:nvSpPr>
          <p:cNvPr id="3" name="Picture Placeholder 2"/>
          <p:cNvSpPr>
            <a:spLocks noGrp="1"/>
          </p:cNvSpPr>
          <p:nvPr>
            <p:ph type="pic" idx="1"/>
          </p:nvPr>
        </p:nvSpPr>
        <p:spPr>
          <a:xfrm>
            <a:off x="13721328" y="4023365"/>
            <a:ext cx="28341072" cy="26402189"/>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194560" y="10241280"/>
            <a:ext cx="10270541" cy="20365517"/>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10" name="Rectangle 9"/>
          <p:cNvSpPr/>
          <p:nvPr/>
        </p:nvSpPr>
        <p:spPr>
          <a:xfrm>
            <a:off x="0" y="1059773"/>
            <a:ext cx="43891200" cy="1097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38912" tIns="219456" rIns="438912" bIns="219456" rtlCol="0" anchor="ctr"/>
          <a:lstStyle/>
          <a:p>
            <a:pPr algn="ctr"/>
            <a:endParaRPr lang="en-US"/>
          </a:p>
        </p:txBody>
      </p:sp>
      <p:sp>
        <p:nvSpPr>
          <p:cNvPr id="2" name="Title Placeholder 1"/>
          <p:cNvSpPr>
            <a:spLocks noGrp="1"/>
          </p:cNvSpPr>
          <p:nvPr>
            <p:ph type="title"/>
          </p:nvPr>
        </p:nvSpPr>
        <p:spPr>
          <a:xfrm>
            <a:off x="2194560" y="2560320"/>
            <a:ext cx="39502080" cy="4754880"/>
          </a:xfrm>
          <a:prstGeom prst="rect">
            <a:avLst/>
          </a:prstGeom>
        </p:spPr>
        <p:txBody>
          <a:bodyPr vert="horz" lIns="438912" tIns="219456" rIns="438912" bIns="219456"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194560" y="7680960"/>
            <a:ext cx="39502080" cy="23408640"/>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43891200" cy="1755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38912" tIns="219456" rIns="438912" bIns="219456" rtlCol="0" anchor="ctr"/>
          <a:lstStyle/>
          <a:p>
            <a:pPr algn="ctr"/>
            <a:endParaRPr lang="en-US"/>
          </a:p>
        </p:txBody>
      </p:sp>
      <p:sp>
        <p:nvSpPr>
          <p:cNvPr id="4" name="Date Placeholder 3"/>
          <p:cNvSpPr>
            <a:spLocks noGrp="1"/>
          </p:cNvSpPr>
          <p:nvPr>
            <p:ph type="dt" sz="half" idx="2"/>
          </p:nvPr>
        </p:nvSpPr>
        <p:spPr>
          <a:xfrm>
            <a:off x="2194560" y="87783"/>
            <a:ext cx="13898880" cy="1580083"/>
          </a:xfrm>
          <a:prstGeom prst="rect">
            <a:avLst/>
          </a:prstGeom>
        </p:spPr>
        <p:txBody>
          <a:bodyPr vert="horz" lIns="438912" tIns="219456" rIns="438912" bIns="219456" rtlCol="0" anchor="ctr"/>
          <a:lstStyle>
            <a:lvl1pPr algn="l">
              <a:defRPr sz="5800">
                <a:solidFill>
                  <a:srgbClr val="FFFFFF"/>
                </a:solidFill>
              </a:defRPr>
            </a:lvl1p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3"/>
          </p:nvPr>
        </p:nvSpPr>
        <p:spPr>
          <a:xfrm>
            <a:off x="16459200" y="87783"/>
            <a:ext cx="19751040" cy="1580083"/>
          </a:xfrm>
          <a:prstGeom prst="rect">
            <a:avLst/>
          </a:prstGeom>
        </p:spPr>
        <p:txBody>
          <a:bodyPr vert="horz" lIns="438912" tIns="219456" rIns="438912" bIns="219456" rtlCol="0" anchor="ctr"/>
          <a:lstStyle>
            <a:lvl1pPr algn="ctr">
              <a:defRPr sz="5800">
                <a:solidFill>
                  <a:srgbClr val="FFFFFF"/>
                </a:solidFill>
              </a:defRPr>
            </a:lvl1pPr>
          </a:lstStyle>
          <a:p>
            <a:endParaRPr lang="en-US" dirty="0"/>
          </a:p>
        </p:txBody>
      </p:sp>
      <p:sp>
        <p:nvSpPr>
          <p:cNvPr id="6" name="Slide Number Placeholder 5"/>
          <p:cNvSpPr>
            <a:spLocks noGrp="1"/>
          </p:cNvSpPr>
          <p:nvPr>
            <p:ph type="sldNum" sz="quarter" idx="4"/>
          </p:nvPr>
        </p:nvSpPr>
        <p:spPr>
          <a:xfrm>
            <a:off x="36576000" y="87783"/>
            <a:ext cx="5120640" cy="1580083"/>
          </a:xfrm>
          <a:prstGeom prst="rect">
            <a:avLst/>
          </a:prstGeom>
        </p:spPr>
        <p:txBody>
          <a:bodyPr vert="horz" lIns="438912" tIns="219456" rIns="438912" bIns="219456" rtlCol="0" anchor="ctr"/>
          <a:lstStyle>
            <a:lvl1pPr algn="l">
              <a:defRPr sz="6700" b="1">
                <a:solidFill>
                  <a:srgbClr val="FFFFFF"/>
                </a:solidFill>
              </a:defRPr>
            </a:lvl1pPr>
          </a:lstStyle>
          <a:p>
            <a:fld id="{8EAD30C5-67B1-44D9-8976-9ADE0310717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l" defTabSz="4389120" rtl="0" eaLnBrk="1" latinLnBrk="0" hangingPunct="1">
        <a:spcBef>
          <a:spcPct val="0"/>
        </a:spcBef>
        <a:buNone/>
        <a:defRPr sz="19200" kern="1200" spc="-480" baseline="0">
          <a:solidFill>
            <a:schemeClr val="tx2"/>
          </a:solidFill>
          <a:latin typeface="+mj-lt"/>
          <a:ea typeface="+mj-ea"/>
          <a:cs typeface="+mj-cs"/>
        </a:defRPr>
      </a:lvl1pPr>
    </p:titleStyle>
    <p:bodyStyle>
      <a:lvl1pPr marL="877824" indent="-877824" algn="l" defTabSz="4389120" rtl="0" eaLnBrk="1" latinLnBrk="0" hangingPunct="1">
        <a:spcBef>
          <a:spcPct val="20000"/>
        </a:spcBef>
        <a:buClr>
          <a:schemeClr val="accent1"/>
        </a:buClr>
        <a:buSzPct val="85000"/>
        <a:buFont typeface="Arial" pitchFamily="34" charset="0"/>
        <a:buChar char="•"/>
        <a:defRPr sz="11500" kern="1200">
          <a:solidFill>
            <a:schemeClr val="tx1"/>
          </a:solidFill>
          <a:latin typeface="+mn-lt"/>
          <a:ea typeface="+mn-ea"/>
          <a:cs typeface="+mn-cs"/>
        </a:defRPr>
      </a:lvl1pPr>
      <a:lvl2pPr marL="2194560" indent="-877824" algn="l" defTabSz="4389120" rtl="0" eaLnBrk="1" latinLnBrk="0" hangingPunct="1">
        <a:spcBef>
          <a:spcPct val="20000"/>
        </a:spcBef>
        <a:buClr>
          <a:schemeClr val="accent1"/>
        </a:buClr>
        <a:buSzPct val="85000"/>
        <a:buFont typeface="Arial" pitchFamily="34" charset="0"/>
        <a:buChar char="•"/>
        <a:defRPr sz="9600" kern="1200">
          <a:solidFill>
            <a:schemeClr val="tx1"/>
          </a:solidFill>
          <a:latin typeface="+mn-lt"/>
          <a:ea typeface="+mn-ea"/>
          <a:cs typeface="+mn-cs"/>
        </a:defRPr>
      </a:lvl2pPr>
      <a:lvl3pPr marL="3511296" indent="-877824" algn="l" defTabSz="4389120" rtl="0" eaLnBrk="1" latinLnBrk="0" hangingPunct="1">
        <a:spcBef>
          <a:spcPct val="20000"/>
        </a:spcBef>
        <a:buClr>
          <a:schemeClr val="accent1"/>
        </a:buClr>
        <a:buSzPct val="90000"/>
        <a:buFont typeface="Arial" pitchFamily="34" charset="0"/>
        <a:buChar char="•"/>
        <a:defRPr sz="8600" kern="1200">
          <a:solidFill>
            <a:schemeClr val="tx1"/>
          </a:solidFill>
          <a:latin typeface="+mn-lt"/>
          <a:ea typeface="+mn-ea"/>
          <a:cs typeface="+mn-cs"/>
        </a:defRPr>
      </a:lvl3pPr>
      <a:lvl4pPr marL="4828032" indent="-877824" algn="l" defTabSz="4389120" rtl="0" eaLnBrk="1" latinLnBrk="0" hangingPunct="1">
        <a:spcBef>
          <a:spcPct val="20000"/>
        </a:spcBef>
        <a:buClr>
          <a:schemeClr val="accent1"/>
        </a:buClr>
        <a:buFont typeface="Arial" pitchFamily="34" charset="0"/>
        <a:buChar char="•"/>
        <a:defRPr sz="7700" kern="1200">
          <a:solidFill>
            <a:schemeClr val="tx1"/>
          </a:solidFill>
          <a:latin typeface="+mn-lt"/>
          <a:ea typeface="+mn-ea"/>
          <a:cs typeface="+mn-cs"/>
        </a:defRPr>
      </a:lvl4pPr>
      <a:lvl5pPr marL="5705856" indent="-658368" algn="l" defTabSz="4389120" rtl="0" eaLnBrk="1" latinLnBrk="0" hangingPunct="1">
        <a:spcBef>
          <a:spcPct val="20000"/>
        </a:spcBef>
        <a:buClr>
          <a:schemeClr val="accent1"/>
        </a:buClr>
        <a:buSzPct val="100000"/>
        <a:buFont typeface="Arial" pitchFamily="34" charset="0"/>
        <a:buChar char="•"/>
        <a:defRPr sz="6700" kern="1200" baseline="0">
          <a:solidFill>
            <a:schemeClr val="tx1"/>
          </a:solidFill>
          <a:latin typeface="+mn-lt"/>
          <a:ea typeface="+mn-ea"/>
          <a:cs typeface="+mn-cs"/>
        </a:defRPr>
      </a:lvl5pPr>
      <a:lvl6pPr marL="6583680"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6pPr>
      <a:lvl7pPr marL="7461504"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7pPr>
      <a:lvl8pPr marL="8339328"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8pPr>
      <a:lvl9pPr marL="9217152"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9pPr>
    </p:bodyStyle>
    <p:other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8956000"/>
            <a:ext cx="43891200" cy="39623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2" name="TextBox 1"/>
          <p:cNvSpPr txBox="1"/>
          <p:nvPr/>
        </p:nvSpPr>
        <p:spPr>
          <a:xfrm>
            <a:off x="914400" y="3962400"/>
            <a:ext cx="10058400" cy="23960405"/>
          </a:xfrm>
          <a:prstGeom prst="rect">
            <a:avLst/>
          </a:prstGeom>
          <a:noFill/>
        </p:spPr>
        <p:txBody>
          <a:bodyPr wrap="square" rtlCol="0">
            <a:spAutoFit/>
          </a:bodyPr>
          <a:lstStyle/>
          <a:p>
            <a:pPr algn="ctr"/>
            <a:r>
              <a:rPr lang="en-US" sz="6000" b="1" u="sng" dirty="0" smtClean="0">
                <a:latin typeface="Bookman Old Style"/>
                <a:cs typeface="Bookman Old Style"/>
              </a:rPr>
              <a:t>Project and Motivation</a:t>
            </a:r>
          </a:p>
          <a:p>
            <a:pPr algn="ctr"/>
            <a:endParaRPr lang="en-US" sz="1800" b="1" u="sng" dirty="0" smtClean="0"/>
          </a:p>
          <a:p>
            <a:pPr algn="just"/>
            <a:r>
              <a:rPr lang="en-US" sz="3600" dirty="0" smtClean="0">
                <a:latin typeface="Bookman Old Style"/>
                <a:cs typeface="Bookman Old Style"/>
              </a:rPr>
              <a:t>  </a:t>
            </a:r>
            <a:r>
              <a:rPr lang="en-US" sz="3200" dirty="0" smtClean="0">
                <a:latin typeface="Bookman Old Style"/>
                <a:cs typeface="Bookman Old Style"/>
              </a:rPr>
              <a:t> The </a:t>
            </a:r>
            <a:r>
              <a:rPr lang="en-US" sz="3200" dirty="0">
                <a:latin typeface="Bookman Old Style"/>
                <a:cs typeface="Bookman Old Style"/>
              </a:rPr>
              <a:t>purpose of </a:t>
            </a:r>
            <a:r>
              <a:rPr lang="en-US" sz="3200" dirty="0" smtClean="0">
                <a:latin typeface="Bookman Old Style"/>
                <a:cs typeface="Bookman Old Style"/>
              </a:rPr>
              <a:t>this project </a:t>
            </a:r>
            <a:r>
              <a:rPr lang="en-US" sz="3200" dirty="0">
                <a:latin typeface="Bookman Old Style"/>
                <a:cs typeface="Bookman Old Style"/>
              </a:rPr>
              <a:t>is to </a:t>
            </a:r>
            <a:r>
              <a:rPr lang="en-US" sz="3200" dirty="0" smtClean="0">
                <a:latin typeface="Bookman Old Style"/>
                <a:cs typeface="Bookman Old Style"/>
              </a:rPr>
              <a:t>create an alternative to the metal casting process which can be expensive and result in long lead times. The project goal is to create </a:t>
            </a:r>
            <a:r>
              <a:rPr lang="en-US" sz="3200" dirty="0">
                <a:latin typeface="Bookman Old Style"/>
                <a:cs typeface="Bookman Old Style"/>
              </a:rPr>
              <a:t>a </a:t>
            </a:r>
            <a:r>
              <a:rPr lang="en-US" sz="3200" dirty="0" smtClean="0">
                <a:latin typeface="Bookman Old Style"/>
                <a:cs typeface="Bookman Old Style"/>
              </a:rPr>
              <a:t>3D </a:t>
            </a:r>
            <a:r>
              <a:rPr lang="en-US" sz="3200" dirty="0">
                <a:latin typeface="Bookman Old Style"/>
                <a:cs typeface="Bookman Old Style"/>
              </a:rPr>
              <a:t>metal </a:t>
            </a:r>
            <a:r>
              <a:rPr lang="en-US" sz="3200" dirty="0" smtClean="0">
                <a:latin typeface="Bookman Old Style"/>
                <a:cs typeface="Bookman Old Style"/>
              </a:rPr>
              <a:t>printer that is capable of quickly creating metal components at a lower cost.  The final products of this printer will be used in industrial water pumps that must be precision machined after the fact, so precision of the print is not a major concern for this project. </a:t>
            </a:r>
          </a:p>
          <a:p>
            <a:pPr algn="just"/>
            <a:r>
              <a:rPr lang="en-US" sz="3200" dirty="0" smtClean="0">
                <a:latin typeface="Bookman Old Style"/>
                <a:cs typeface="Bookman Old Style"/>
              </a:rPr>
              <a:t>    A MIG (metal inert gas) welder will be combined with a CNC machine, as seen in Figure 1. MIG welders feed wire out of their nozzles; this wire will be the deposition material. Building upon previous layers of deposition, a 3D object will be printed in metal.</a:t>
            </a:r>
            <a:endParaRPr lang="en-US" sz="3600" dirty="0" smtClean="0">
              <a:latin typeface="Bookman Old Style"/>
              <a:cs typeface="Bookman Old Style"/>
            </a:endParaRPr>
          </a:p>
          <a:p>
            <a:pPr algn="just"/>
            <a:endParaRPr lang="en-US" sz="4400" dirty="0" smtClean="0"/>
          </a:p>
          <a:p>
            <a:pPr algn="just"/>
            <a:endParaRPr lang="en-US" sz="4400" dirty="0" smtClean="0"/>
          </a:p>
          <a:p>
            <a:pPr algn="just"/>
            <a:endParaRPr lang="en-US" sz="4400" dirty="0"/>
          </a:p>
          <a:p>
            <a:pPr algn="just"/>
            <a:endParaRPr lang="en-US" sz="4400" dirty="0" smtClean="0"/>
          </a:p>
          <a:p>
            <a:pPr algn="just"/>
            <a:endParaRPr lang="en-US" sz="4400" dirty="0"/>
          </a:p>
          <a:p>
            <a:pPr algn="just"/>
            <a:endParaRPr lang="en-US" sz="4400" dirty="0" smtClean="0"/>
          </a:p>
          <a:p>
            <a:pPr algn="just"/>
            <a:endParaRPr lang="en-US" sz="4400" dirty="0"/>
          </a:p>
          <a:p>
            <a:pPr algn="just"/>
            <a:endParaRPr lang="en-US" sz="4400" dirty="0"/>
          </a:p>
          <a:p>
            <a:pPr algn="just"/>
            <a:endParaRPr lang="en-US" sz="4400" dirty="0" smtClean="0"/>
          </a:p>
          <a:p>
            <a:pPr algn="just"/>
            <a:endParaRPr lang="en-US" sz="4400" dirty="0"/>
          </a:p>
          <a:p>
            <a:pPr algn="just"/>
            <a:endParaRPr lang="en-US" sz="4400" dirty="0" smtClean="0"/>
          </a:p>
          <a:p>
            <a:pPr algn="just"/>
            <a:endParaRPr lang="en-US" sz="4400" dirty="0"/>
          </a:p>
          <a:p>
            <a:pPr algn="just"/>
            <a:endParaRPr lang="en-US" sz="4400" dirty="0" smtClean="0"/>
          </a:p>
          <a:p>
            <a:pPr algn="ctr"/>
            <a:r>
              <a:rPr lang="en-US" sz="5400" b="1" u="sng" dirty="0" smtClean="0">
                <a:latin typeface="Bookman Old Style"/>
                <a:cs typeface="Bookman Old Style"/>
              </a:rPr>
              <a:t>Goals</a:t>
            </a:r>
            <a:endParaRPr lang="en-US" sz="5400" b="1" u="sng" dirty="0">
              <a:latin typeface="Bookman Old Style"/>
              <a:cs typeface="Bookman Old Style"/>
            </a:endParaRPr>
          </a:p>
          <a:p>
            <a:pPr marL="457200" indent="-457200" algn="just">
              <a:spcBef>
                <a:spcPts val="1800"/>
              </a:spcBef>
              <a:buFont typeface="Arial" panose="020B0604020202020204" pitchFamily="34" charset="0"/>
              <a:buChar char="•"/>
            </a:pPr>
            <a:r>
              <a:rPr lang="en-US" sz="3200" dirty="0" smtClean="0">
                <a:latin typeface="Bookman Old Style"/>
                <a:cs typeface="Bookman Old Style"/>
              </a:rPr>
              <a:t>Create a cheaper alternative to metal casting with a reduced lead time.</a:t>
            </a:r>
          </a:p>
          <a:p>
            <a:pPr marL="457200" indent="-457200" algn="just">
              <a:spcBef>
                <a:spcPts val="1800"/>
              </a:spcBef>
              <a:buFont typeface="Arial" panose="020B0604020202020204" pitchFamily="34" charset="0"/>
              <a:buChar char="•"/>
            </a:pPr>
            <a:r>
              <a:rPr lang="en-US" sz="3200" dirty="0" smtClean="0">
                <a:latin typeface="Bookman Old Style"/>
                <a:cs typeface="Bookman Old Style"/>
              </a:rPr>
              <a:t>Interface the MIG welder with CNC machine.</a:t>
            </a:r>
          </a:p>
          <a:p>
            <a:pPr marL="457200" indent="-457200" algn="just">
              <a:spcBef>
                <a:spcPts val="1800"/>
              </a:spcBef>
              <a:buFont typeface="Arial" panose="020B0604020202020204" pitchFamily="34" charset="0"/>
              <a:buChar char="•"/>
            </a:pPr>
            <a:r>
              <a:rPr lang="en-US" sz="3200" dirty="0" smtClean="0">
                <a:latin typeface="Bookman Old Style"/>
                <a:cs typeface="Bookman Old Style"/>
              </a:rPr>
              <a:t>Determine quality of deposition based on temperature and current.</a:t>
            </a:r>
          </a:p>
          <a:p>
            <a:pPr marL="457200" indent="-457200" algn="just">
              <a:spcBef>
                <a:spcPts val="1800"/>
              </a:spcBef>
              <a:buFont typeface="Arial" panose="020B0604020202020204" pitchFamily="34" charset="0"/>
              <a:buChar char="•"/>
            </a:pPr>
            <a:r>
              <a:rPr lang="en-US" sz="3200" dirty="0" smtClean="0">
                <a:latin typeface="Bookman Old Style"/>
                <a:cs typeface="Bookman Old Style"/>
              </a:rPr>
              <a:t>Control the MIG welder based on quality of deposition.</a:t>
            </a:r>
          </a:p>
          <a:p>
            <a:pPr marL="457200" indent="-457200" algn="just">
              <a:spcBef>
                <a:spcPts val="1800"/>
              </a:spcBef>
              <a:buFont typeface="Arial" panose="020B0604020202020204" pitchFamily="34" charset="0"/>
              <a:buChar char="•"/>
            </a:pPr>
            <a:r>
              <a:rPr lang="en-US" sz="3200" dirty="0" smtClean="0">
                <a:latin typeface="Bookman Old Style"/>
                <a:cs typeface="Bookman Old Style"/>
              </a:rPr>
              <a:t>Allow for future expandability</a:t>
            </a:r>
            <a:endParaRPr lang="en-US" sz="3200" dirty="0">
              <a:latin typeface="Bookman Old Style"/>
              <a:cs typeface="Bookman Old Style"/>
            </a:endParaRPr>
          </a:p>
        </p:txBody>
      </p:sp>
      <p:sp>
        <p:nvSpPr>
          <p:cNvPr id="22" name="TextBox 21"/>
          <p:cNvSpPr txBox="1"/>
          <p:nvPr/>
        </p:nvSpPr>
        <p:spPr>
          <a:xfrm>
            <a:off x="11353800" y="3962400"/>
            <a:ext cx="21183600" cy="3754874"/>
          </a:xfrm>
          <a:prstGeom prst="rect">
            <a:avLst/>
          </a:prstGeom>
          <a:noFill/>
        </p:spPr>
        <p:txBody>
          <a:bodyPr wrap="square" rtlCol="0">
            <a:spAutoFit/>
          </a:bodyPr>
          <a:lstStyle/>
          <a:p>
            <a:pPr algn="ctr"/>
            <a:r>
              <a:rPr lang="en-US" sz="6000" b="1" u="sng" dirty="0" smtClean="0">
                <a:latin typeface="Bookman Old Style"/>
                <a:cs typeface="Bookman Old Style"/>
              </a:rPr>
              <a:t>Control System</a:t>
            </a:r>
          </a:p>
          <a:p>
            <a:pPr algn="ctr"/>
            <a:endParaRPr lang="en-US" sz="1800" b="1" u="sng" dirty="0" smtClean="0">
              <a:latin typeface="Bookman Old Style"/>
              <a:cs typeface="Bookman Old Style"/>
            </a:endParaRPr>
          </a:p>
          <a:p>
            <a:r>
              <a:rPr lang="en-US" sz="3200" dirty="0">
                <a:latin typeface="Bookman Old Style"/>
                <a:cs typeface="Bookman Old Style"/>
              </a:rPr>
              <a:t> Control of the system is done using a PCI Express DAQ board from </a:t>
            </a:r>
            <a:r>
              <a:rPr lang="en-US" sz="3200" dirty="0" smtClean="0">
                <a:latin typeface="Bookman Old Style"/>
                <a:cs typeface="Bookman Old Style"/>
              </a:rPr>
              <a:t>Sensoray CO </a:t>
            </a:r>
            <a:r>
              <a:rPr lang="en-US" sz="3200" dirty="0">
                <a:latin typeface="Bookman Old Style"/>
                <a:cs typeface="Bookman Old Style"/>
              </a:rPr>
              <a:t>Inc. The board has 48 digital I/O pins, sixteen 16-bit analog inputs, eight 16-bit analog outputs, and six counter channels. The controller receives inputs from 4 sensors that monitor the deposition. Based on these inputs, the controller will adjust wire feed speed to ensure an accurate deposition. If </a:t>
            </a:r>
            <a:r>
              <a:rPr lang="en-US" sz="3200" dirty="0" smtClean="0">
                <a:latin typeface="Bookman Old Style"/>
                <a:cs typeface="Bookman Old Style"/>
              </a:rPr>
              <a:t>at any point an error occurs, the system will pause and wait for corrections to be made. Sensor descriptions </a:t>
            </a:r>
            <a:r>
              <a:rPr lang="en-US" sz="3200" dirty="0">
                <a:latin typeface="Bookman Old Style"/>
                <a:cs typeface="Bookman Old Style"/>
              </a:rPr>
              <a:t>are shown below.</a:t>
            </a:r>
            <a:endParaRPr lang="en-US" sz="3200" b="1" u="sng" dirty="0">
              <a:latin typeface="Bookman Old Style"/>
            </a:endParaRPr>
          </a:p>
        </p:txBody>
      </p:sp>
      <p:sp>
        <p:nvSpPr>
          <p:cNvPr id="23" name="TextBox 22"/>
          <p:cNvSpPr txBox="1"/>
          <p:nvPr/>
        </p:nvSpPr>
        <p:spPr>
          <a:xfrm>
            <a:off x="32918400" y="3962400"/>
            <a:ext cx="10058400" cy="11356955"/>
          </a:xfrm>
          <a:prstGeom prst="rect">
            <a:avLst/>
          </a:prstGeom>
          <a:noFill/>
        </p:spPr>
        <p:txBody>
          <a:bodyPr wrap="square" rtlCol="0">
            <a:spAutoFit/>
          </a:bodyPr>
          <a:lstStyle/>
          <a:p>
            <a:pPr algn="ctr"/>
            <a:r>
              <a:rPr lang="en-US" sz="6000" b="1" u="sng" dirty="0" smtClean="0">
                <a:latin typeface="Bookman Old Style"/>
                <a:cs typeface="Bookman Old Style"/>
              </a:rPr>
              <a:t>Project Outcomes</a:t>
            </a:r>
          </a:p>
          <a:p>
            <a:pPr algn="ctr"/>
            <a:endParaRPr lang="en-US" sz="1800" dirty="0" smtClean="0">
              <a:latin typeface="Bookman Old Style"/>
              <a:cs typeface="Bookman Old Style"/>
            </a:endParaRPr>
          </a:p>
          <a:p>
            <a:pPr algn="just"/>
            <a:r>
              <a:rPr lang="en-US" sz="3200" dirty="0" smtClean="0">
                <a:latin typeface="Bookman Old Style"/>
                <a:cs typeface="Bookman Old Style"/>
              </a:rPr>
              <a:t>Through testing, the following outcomes were successfully completed:</a:t>
            </a:r>
          </a:p>
          <a:p>
            <a:pPr algn="just"/>
            <a:endParaRPr lang="en-US" sz="3200" dirty="0" smtClean="0">
              <a:latin typeface="Bookman Old Style"/>
              <a:cs typeface="Bookman Old Style"/>
            </a:endParaRPr>
          </a:p>
          <a:p>
            <a:pPr marL="571500" indent="-571500" algn="just">
              <a:buFont typeface="Arial"/>
              <a:buChar char="•"/>
            </a:pPr>
            <a:r>
              <a:rPr lang="en-US" sz="3200" dirty="0" smtClean="0">
                <a:latin typeface="Bookman Old Style"/>
                <a:cs typeface="Bookman Old Style"/>
              </a:rPr>
              <a:t>Selected a controller that minimized limitations of future expansion. </a:t>
            </a:r>
            <a:endParaRPr lang="en-US" sz="3200" dirty="0">
              <a:latin typeface="Bookman Old Style"/>
              <a:cs typeface="Bookman Old Style"/>
            </a:endParaRPr>
          </a:p>
          <a:p>
            <a:pPr marL="571500" indent="-571500" algn="just">
              <a:buFont typeface="Arial"/>
              <a:buChar char="•"/>
            </a:pPr>
            <a:endParaRPr lang="en-US" sz="1050" dirty="0">
              <a:latin typeface="Bookman Old Style"/>
              <a:cs typeface="Bookman Old Style"/>
            </a:endParaRPr>
          </a:p>
          <a:p>
            <a:pPr marL="571500" indent="-571500" algn="just">
              <a:buFont typeface="Arial"/>
              <a:buChar char="•"/>
            </a:pPr>
            <a:r>
              <a:rPr lang="en-US" sz="3200" dirty="0" smtClean="0">
                <a:latin typeface="Bookman Old Style"/>
                <a:cs typeface="Bookman Old Style"/>
              </a:rPr>
              <a:t>Accurately measured speed of wire leaving the welder.</a:t>
            </a:r>
          </a:p>
          <a:p>
            <a:pPr marL="571500" indent="-571500" algn="just">
              <a:buFont typeface="Arial"/>
              <a:buChar char="•"/>
            </a:pPr>
            <a:endParaRPr lang="en-US" sz="1050" dirty="0" smtClean="0">
              <a:latin typeface="Bookman Old Style"/>
              <a:cs typeface="Bookman Old Style"/>
            </a:endParaRPr>
          </a:p>
          <a:p>
            <a:pPr marL="571500" indent="-571500" algn="just">
              <a:buFont typeface="Arial"/>
              <a:buChar char="•"/>
            </a:pPr>
            <a:r>
              <a:rPr lang="en-US" sz="3200" dirty="0" smtClean="0">
                <a:latin typeface="Bookman Old Style"/>
                <a:cs typeface="Bookman Old Style"/>
              </a:rPr>
              <a:t>Created a system that dynamically calculates and controls the wire feed rate.</a:t>
            </a:r>
          </a:p>
          <a:p>
            <a:pPr marL="571500" indent="-571500" algn="just">
              <a:buFont typeface="Arial"/>
              <a:buChar char="•"/>
            </a:pPr>
            <a:endParaRPr lang="en-US" sz="1050" dirty="0" smtClean="0">
              <a:latin typeface="Bookman Old Style"/>
              <a:cs typeface="Bookman Old Style"/>
            </a:endParaRPr>
          </a:p>
          <a:p>
            <a:pPr marL="571500" indent="-571500" algn="just">
              <a:buFont typeface="Arial"/>
              <a:buChar char="•"/>
            </a:pPr>
            <a:r>
              <a:rPr lang="en-US" sz="3200" dirty="0" smtClean="0">
                <a:latin typeface="Bookman Old Style"/>
                <a:cs typeface="Bookman Old Style"/>
              </a:rPr>
              <a:t>Determined welder settings in correlation with CNC settings to </a:t>
            </a:r>
            <a:r>
              <a:rPr lang="en-US" sz="3200" dirty="0">
                <a:latin typeface="Bookman Old Style"/>
                <a:cs typeface="Bookman Old Style"/>
              </a:rPr>
              <a:t>a</a:t>
            </a:r>
            <a:r>
              <a:rPr lang="en-US" sz="3200" dirty="0" smtClean="0">
                <a:latin typeface="Bookman Old Style"/>
                <a:cs typeface="Bookman Old Style"/>
              </a:rPr>
              <a:t>chieve a quality weld.</a:t>
            </a:r>
          </a:p>
          <a:p>
            <a:pPr marL="571500" indent="-571500" algn="just">
              <a:buFont typeface="Arial"/>
              <a:buChar char="•"/>
            </a:pPr>
            <a:endParaRPr lang="en-US" sz="1000" dirty="0" smtClean="0">
              <a:latin typeface="Bookman Old Style"/>
              <a:cs typeface="Bookman Old Style"/>
            </a:endParaRPr>
          </a:p>
          <a:p>
            <a:pPr marL="571500" indent="-571500" algn="just">
              <a:buFont typeface="Arial"/>
              <a:buChar char="•"/>
            </a:pPr>
            <a:r>
              <a:rPr lang="en-US" sz="3200" dirty="0" smtClean="0">
                <a:latin typeface="Bookman Old Style"/>
                <a:cs typeface="Bookman Old Style"/>
              </a:rPr>
              <a:t>Created a homing and calibration procedure for the welder settings.</a:t>
            </a:r>
          </a:p>
          <a:p>
            <a:pPr marL="571500" indent="-571500" algn="just">
              <a:buFont typeface="Arial"/>
              <a:buChar char="•"/>
            </a:pPr>
            <a:endParaRPr lang="en-US" sz="1050" dirty="0" smtClean="0">
              <a:latin typeface="Bookman Old Style"/>
              <a:cs typeface="Bookman Old Style"/>
            </a:endParaRPr>
          </a:p>
          <a:p>
            <a:pPr marL="571500" indent="-571500" algn="just">
              <a:buFont typeface="Arial"/>
              <a:buChar char="•"/>
            </a:pPr>
            <a:r>
              <a:rPr lang="en-US" sz="3200" dirty="0" smtClean="0">
                <a:latin typeface="Bookman Old Style"/>
                <a:cs typeface="Bookman Old Style"/>
              </a:rPr>
              <a:t>Controlled the temperature of the plate being welded to via feedback from the temperature sensor.</a:t>
            </a:r>
          </a:p>
          <a:p>
            <a:pPr marL="571500" indent="-571500" algn="just">
              <a:buFont typeface="Arial"/>
              <a:buChar char="•"/>
            </a:pPr>
            <a:endParaRPr lang="en-US" sz="3200" dirty="0" smtClean="0"/>
          </a:p>
          <a:p>
            <a:pPr marL="571500" indent="-571500" algn="just">
              <a:buFont typeface="Arial"/>
              <a:buChar char="•"/>
            </a:pPr>
            <a:endParaRPr lang="en-US" sz="1800" dirty="0" smtClean="0"/>
          </a:p>
          <a:p>
            <a:pPr marL="571500" indent="-571500" algn="just">
              <a:buFont typeface="Arial"/>
              <a:buChar char="•"/>
            </a:pPr>
            <a:endParaRPr lang="en-US" sz="3200" dirty="0"/>
          </a:p>
        </p:txBody>
      </p:sp>
      <p:sp>
        <p:nvSpPr>
          <p:cNvPr id="5" name="TextBox 4"/>
          <p:cNvSpPr txBox="1"/>
          <p:nvPr/>
        </p:nvSpPr>
        <p:spPr>
          <a:xfrm>
            <a:off x="1502228" y="29994690"/>
            <a:ext cx="30044572" cy="1413391"/>
          </a:xfrm>
          <a:prstGeom prst="rect">
            <a:avLst/>
          </a:prstGeom>
          <a:noFill/>
        </p:spPr>
        <p:txBody>
          <a:bodyPr wrap="square" lIns="73841" tIns="36921" rIns="73841" bIns="36921" rtlCol="0">
            <a:spAutoFit/>
          </a:bodyPr>
          <a:lstStyle/>
          <a:p>
            <a:r>
              <a:rPr lang="en-US" dirty="0" smtClean="0">
                <a:solidFill>
                  <a:schemeClr val="bg1"/>
                </a:solidFill>
                <a:latin typeface="Bangla Sangam MN"/>
                <a:cs typeface="Bangla Sangam MN"/>
              </a:rPr>
              <a:t>Department of Electrical and Computer Engineering</a:t>
            </a:r>
            <a:endParaRPr lang="en-US" dirty="0">
              <a:solidFill>
                <a:schemeClr val="bg1"/>
              </a:solidFill>
              <a:latin typeface="Bangla Sangam MN"/>
              <a:cs typeface="Bangla Sangam MN"/>
            </a:endParaRPr>
          </a:p>
        </p:txBody>
      </p:sp>
      <p:sp>
        <p:nvSpPr>
          <p:cNvPr id="27" name="TextBox 26"/>
          <p:cNvSpPr txBox="1"/>
          <p:nvPr/>
        </p:nvSpPr>
        <p:spPr>
          <a:xfrm>
            <a:off x="22479000" y="17385088"/>
            <a:ext cx="10058400" cy="11418512"/>
          </a:xfrm>
          <a:prstGeom prst="rect">
            <a:avLst/>
          </a:prstGeom>
          <a:noFill/>
        </p:spPr>
        <p:txBody>
          <a:bodyPr wrap="square" rtlCol="0">
            <a:spAutoFit/>
          </a:bodyPr>
          <a:lstStyle/>
          <a:p>
            <a:pPr algn="just"/>
            <a:r>
              <a:rPr lang="en-US" sz="3200" b="1" dirty="0" smtClean="0">
                <a:latin typeface="Bookman Old Style"/>
                <a:cs typeface="Bookman Old Style"/>
              </a:rPr>
              <a:t>Incremental Encoder</a:t>
            </a:r>
            <a:endParaRPr lang="en-US" sz="3200" dirty="0" smtClean="0">
              <a:latin typeface="Bookman Old Style"/>
              <a:cs typeface="Bookman Old Style"/>
            </a:endParaRPr>
          </a:p>
          <a:p>
            <a:pPr algn="just"/>
            <a:r>
              <a:rPr lang="en-US" sz="3200" b="1" dirty="0">
                <a:latin typeface="Bookman Old Style"/>
                <a:cs typeface="Bookman Old Style"/>
              </a:rPr>
              <a:t> </a:t>
            </a:r>
            <a:r>
              <a:rPr lang="en-US" sz="3200" b="1" dirty="0" smtClean="0">
                <a:latin typeface="Bookman Old Style"/>
                <a:cs typeface="Bookman Old Style"/>
              </a:rPr>
              <a:t>  </a:t>
            </a:r>
            <a:r>
              <a:rPr lang="en-US" sz="3200" dirty="0" smtClean="0">
                <a:latin typeface="Bookman Old Style"/>
                <a:cs typeface="Bookman Old Style"/>
              </a:rPr>
              <a:t>Attached to the wire feed drive pulley inside the welder is an incremental encoder that is used to calculate the actual wire speed. During testing, this sensor was used to find ideal wire and CNC speed pairs. At the beginning of each print, a user inputs the CNC speed that the machine will be running at and the system sets up the appropriate initial wire speed. This is done via a process that sends the wire speed adjustment knob to a home position and measures the wire speed at that position. This provides an offset which is used in all proceeding wire speed calculations.</a:t>
            </a:r>
          </a:p>
          <a:p>
            <a:pPr algn="just"/>
            <a:r>
              <a:rPr lang="en-US" sz="1600" dirty="0">
                <a:latin typeface="Bookman Old Style"/>
                <a:cs typeface="Bookman Old Style"/>
              </a:rPr>
              <a:t> </a:t>
            </a:r>
          </a:p>
          <a:p>
            <a:pPr algn="just"/>
            <a:r>
              <a:rPr lang="en-US" sz="3200" b="1" dirty="0" smtClean="0">
                <a:latin typeface="Bookman Old Style"/>
                <a:cs typeface="Bookman Old Style"/>
              </a:rPr>
              <a:t>I.R. Temperature </a:t>
            </a:r>
            <a:r>
              <a:rPr lang="en-US" sz="3200" b="1" dirty="0">
                <a:latin typeface="Bookman Old Style"/>
                <a:cs typeface="Bookman Old Style"/>
              </a:rPr>
              <a:t>Sensor</a:t>
            </a:r>
            <a:endParaRPr lang="en-US" sz="3200" dirty="0">
              <a:latin typeface="Bookman Old Style"/>
              <a:cs typeface="Bookman Old Style"/>
            </a:endParaRPr>
          </a:p>
          <a:p>
            <a:pPr algn="just"/>
            <a:r>
              <a:rPr lang="en-US" sz="3200" dirty="0">
                <a:latin typeface="Bookman Old Style"/>
                <a:cs typeface="Bookman Old Style"/>
              </a:rPr>
              <a:t>   An infrared temperature sensor is used to provide a reading of temperature prior to depositing material. When the temperature of the weld is outside of the allowed range, the system will pause. If </a:t>
            </a:r>
            <a:r>
              <a:rPr lang="en-US" sz="3200" dirty="0" smtClean="0">
                <a:latin typeface="Bookman Old Style"/>
                <a:cs typeface="Bookman Old Style"/>
              </a:rPr>
              <a:t>it is </a:t>
            </a:r>
            <a:r>
              <a:rPr lang="en-US" sz="3200" dirty="0">
                <a:latin typeface="Bookman Old Style"/>
                <a:cs typeface="Bookman Old Style"/>
              </a:rPr>
              <a:t>too hot, the system waits for the deposition to cool and if it is too cold, a hand held torch is used to manually heat the part. </a:t>
            </a:r>
          </a:p>
        </p:txBody>
      </p:sp>
      <p:sp>
        <p:nvSpPr>
          <p:cNvPr id="8" name="Rectangle 7"/>
          <p:cNvSpPr/>
          <p:nvPr/>
        </p:nvSpPr>
        <p:spPr>
          <a:xfrm>
            <a:off x="0" y="685800"/>
            <a:ext cx="43891200" cy="26670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09600" y="0"/>
            <a:ext cx="22293282" cy="3154710"/>
          </a:xfrm>
          <a:prstGeom prst="rect">
            <a:avLst/>
          </a:prstGeom>
          <a:noFill/>
          <a:ln>
            <a:noFill/>
          </a:ln>
        </p:spPr>
        <p:txBody>
          <a:bodyPr wrap="none" rtlCol="0">
            <a:spAutoFit/>
          </a:bodyPr>
          <a:lstStyle/>
          <a:p>
            <a:r>
              <a:rPr lang="en-US" sz="199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Bookman Old Style"/>
                <a:cs typeface="Bookman Old Style"/>
              </a:rPr>
              <a:t>3D Metal Printing</a:t>
            </a:r>
            <a:endParaRPr lang="en-US" sz="199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man Old Style"/>
              <a:cs typeface="Bookman Old Style"/>
            </a:endParaRPr>
          </a:p>
        </p:txBody>
      </p:sp>
      <p:sp>
        <p:nvSpPr>
          <p:cNvPr id="13" name="TextBox 12"/>
          <p:cNvSpPr txBox="1"/>
          <p:nvPr/>
        </p:nvSpPr>
        <p:spPr>
          <a:xfrm>
            <a:off x="11353800" y="17373600"/>
            <a:ext cx="10820400" cy="10248962"/>
          </a:xfrm>
          <a:prstGeom prst="rect">
            <a:avLst/>
          </a:prstGeom>
          <a:noFill/>
        </p:spPr>
        <p:txBody>
          <a:bodyPr wrap="square" rtlCol="0">
            <a:spAutoFit/>
          </a:bodyPr>
          <a:lstStyle/>
          <a:p>
            <a:pPr algn="just"/>
            <a:r>
              <a:rPr lang="en-US" sz="3200" b="1" dirty="0" smtClean="0">
                <a:latin typeface="Bookman Old Style"/>
                <a:cs typeface="Bookman Old Style"/>
              </a:rPr>
              <a:t>Current </a:t>
            </a:r>
            <a:r>
              <a:rPr lang="en-US" sz="3200" b="1" dirty="0">
                <a:latin typeface="Bookman Old Style"/>
                <a:cs typeface="Bookman Old Style"/>
              </a:rPr>
              <a:t>Sensor</a:t>
            </a:r>
            <a:endParaRPr lang="en-US" sz="3200" dirty="0">
              <a:latin typeface="Bookman Old Style"/>
              <a:cs typeface="Bookman Old Style"/>
            </a:endParaRPr>
          </a:p>
          <a:p>
            <a:pPr algn="just"/>
            <a:r>
              <a:rPr lang="en-US" sz="3200" dirty="0" smtClean="0">
                <a:latin typeface="Bookman Old Style"/>
                <a:cs typeface="Bookman Old Style"/>
              </a:rPr>
              <a:t>   Data </a:t>
            </a:r>
            <a:r>
              <a:rPr lang="en-US" sz="3200" dirty="0">
                <a:latin typeface="Bookman Old Style"/>
                <a:cs typeface="Bookman Old Style"/>
              </a:rPr>
              <a:t>from the current sensor gives an idea of the precision of the deposition. The current sensor is placed in-line with the ground connection of the welder. When the wire of the welder completes the circuit, it melts the wire and creates a small droplet of molten metal that is shown as a spike in current. Using a peak detection algorithm, the frequency of droplets being deposited can be determined. Comparing these values to a nominal </a:t>
            </a:r>
            <a:r>
              <a:rPr lang="en-US" sz="3200" dirty="0" smtClean="0">
                <a:latin typeface="Bookman Old Style"/>
                <a:cs typeface="Bookman Old Style"/>
              </a:rPr>
              <a:t>value </a:t>
            </a:r>
            <a:r>
              <a:rPr lang="en-US" sz="3200" dirty="0">
                <a:latin typeface="Bookman Old Style"/>
                <a:cs typeface="Bookman Old Style"/>
              </a:rPr>
              <a:t>found through testing, the wire speed knob is adjusted</a:t>
            </a:r>
            <a:r>
              <a:rPr lang="en-US" sz="3200" dirty="0" smtClean="0">
                <a:latin typeface="Bookman Old Style"/>
                <a:cs typeface="Bookman Old Style"/>
              </a:rPr>
              <a:t>.</a:t>
            </a:r>
          </a:p>
          <a:p>
            <a:pPr algn="just"/>
            <a:endParaRPr lang="en-US" sz="2000" dirty="0">
              <a:latin typeface="Bookman Old Style"/>
              <a:cs typeface="Bookman Old Style"/>
            </a:endParaRPr>
          </a:p>
          <a:p>
            <a:pPr algn="just"/>
            <a:r>
              <a:rPr lang="en-US" sz="3200" b="1" dirty="0" smtClean="0">
                <a:latin typeface="Bookman Old Style"/>
                <a:cs typeface="Bookman Old Style"/>
              </a:rPr>
              <a:t>Relay and Indication:</a:t>
            </a:r>
            <a:endParaRPr lang="en-US" sz="3200" dirty="0">
              <a:latin typeface="Bookman Old Style"/>
              <a:cs typeface="Bookman Old Style"/>
            </a:endParaRPr>
          </a:p>
          <a:p>
            <a:pPr algn="just"/>
            <a:r>
              <a:rPr lang="en-US" sz="3200" dirty="0">
                <a:latin typeface="Bookman Old Style"/>
                <a:cs typeface="Bookman Old Style"/>
              </a:rPr>
              <a:t>   The CNC machine has two movement modes: relocation and deposition. Each movement mode has its own digital signal, which </a:t>
            </a:r>
            <a:r>
              <a:rPr lang="en-US" sz="3200" dirty="0" smtClean="0">
                <a:latin typeface="Bookman Old Style"/>
                <a:cs typeface="Bookman Old Style"/>
              </a:rPr>
              <a:t>is read </a:t>
            </a:r>
            <a:r>
              <a:rPr lang="en-US" sz="3200" dirty="0">
                <a:latin typeface="Bookman Old Style"/>
                <a:cs typeface="Bookman Old Style"/>
              </a:rPr>
              <a:t>by the controller. The controller uses these signals to activate or deactivate a relay, which bypasses the mechanical switch on the welder gun. This relay module also includes visual indication of the current CNC </a:t>
            </a:r>
            <a:r>
              <a:rPr lang="en-US" sz="3200" dirty="0" smtClean="0">
                <a:latin typeface="Bookman Old Style"/>
                <a:cs typeface="Bookman Old Style"/>
              </a:rPr>
              <a:t>movement mode. </a:t>
            </a:r>
            <a:endParaRPr lang="en-US" sz="3200" dirty="0">
              <a:latin typeface="Bookman Old Style"/>
              <a:cs typeface="Bookman Old Style"/>
            </a:endParaRPr>
          </a:p>
        </p:txBody>
      </p:sp>
      <p:sp>
        <p:nvSpPr>
          <p:cNvPr id="19" name="TextBox 18"/>
          <p:cNvSpPr txBox="1"/>
          <p:nvPr/>
        </p:nvSpPr>
        <p:spPr>
          <a:xfrm>
            <a:off x="25628705" y="728008"/>
            <a:ext cx="18288000" cy="1938992"/>
          </a:xfrm>
          <a:prstGeom prst="rect">
            <a:avLst/>
          </a:prstGeom>
          <a:noFill/>
        </p:spPr>
        <p:txBody>
          <a:bodyPr wrap="square" rtlCol="0">
            <a:spAutoFit/>
          </a:bodyPr>
          <a:lstStyle/>
          <a:p>
            <a:r>
              <a:rPr lang="en-US" sz="4000" dirty="0" smtClean="0">
                <a:solidFill>
                  <a:schemeClr val="tx1">
                    <a:lumMod val="75000"/>
                    <a:lumOff val="25000"/>
                  </a:schemeClr>
                </a:solidFill>
              </a:rPr>
              <a:t>Team Members </a:t>
            </a:r>
            <a:r>
              <a:rPr lang="en-US" sz="4000" dirty="0">
                <a:solidFill>
                  <a:schemeClr val="tx1">
                    <a:lumMod val="75000"/>
                    <a:lumOff val="25000"/>
                  </a:schemeClr>
                </a:solidFill>
              </a:rPr>
              <a:t>–</a:t>
            </a:r>
            <a:r>
              <a:rPr lang="en-US" sz="4000" dirty="0" smtClean="0">
                <a:solidFill>
                  <a:schemeClr val="tx1">
                    <a:lumMod val="75000"/>
                    <a:lumOff val="25000"/>
                  </a:schemeClr>
                </a:solidFill>
              </a:rPr>
              <a:t> Brian Andrews, </a:t>
            </a:r>
            <a:r>
              <a:rPr lang="en-US" sz="4000" dirty="0" err="1" smtClean="0">
                <a:solidFill>
                  <a:schemeClr val="tx1">
                    <a:lumMod val="75000"/>
                    <a:lumOff val="25000"/>
                  </a:schemeClr>
                </a:solidFill>
              </a:rPr>
              <a:t>Branden</a:t>
            </a:r>
            <a:r>
              <a:rPr lang="en-US" sz="4000" dirty="0" smtClean="0">
                <a:solidFill>
                  <a:schemeClr val="tx1">
                    <a:lumMod val="75000"/>
                    <a:lumOff val="25000"/>
                  </a:schemeClr>
                </a:solidFill>
              </a:rPr>
              <a:t> Driver, Cameron Tribe, Ahmad </a:t>
            </a:r>
            <a:r>
              <a:rPr lang="en-US" sz="4000" dirty="0" err="1" smtClean="0">
                <a:solidFill>
                  <a:schemeClr val="tx1">
                    <a:lumMod val="75000"/>
                    <a:lumOff val="25000"/>
                  </a:schemeClr>
                </a:solidFill>
              </a:rPr>
              <a:t>Qazi</a:t>
            </a:r>
            <a:endParaRPr lang="en-US" sz="4000" dirty="0" smtClean="0">
              <a:solidFill>
                <a:schemeClr val="tx1">
                  <a:lumMod val="75000"/>
                  <a:lumOff val="25000"/>
                </a:schemeClr>
              </a:solidFill>
            </a:endParaRPr>
          </a:p>
          <a:p>
            <a:r>
              <a:rPr lang="en-US" sz="4000" dirty="0" smtClean="0">
                <a:solidFill>
                  <a:schemeClr val="tx1">
                    <a:lumMod val="75000"/>
                    <a:lumOff val="25000"/>
                  </a:schemeClr>
                </a:solidFill>
              </a:rPr>
              <a:t>Faculty Advisor – </a:t>
            </a:r>
            <a:r>
              <a:rPr lang="en-US" sz="4000" dirty="0" err="1" smtClean="0">
                <a:solidFill>
                  <a:schemeClr val="tx1">
                    <a:lumMod val="75000"/>
                    <a:lumOff val="25000"/>
                  </a:schemeClr>
                </a:solidFill>
              </a:rPr>
              <a:t>Marek</a:t>
            </a:r>
            <a:r>
              <a:rPr lang="en-US" sz="4000" dirty="0" smtClean="0">
                <a:solidFill>
                  <a:schemeClr val="tx1">
                    <a:lumMod val="75000"/>
                    <a:lumOff val="25000"/>
                  </a:schemeClr>
                </a:solidFill>
              </a:rPr>
              <a:t> </a:t>
            </a:r>
            <a:r>
              <a:rPr lang="en-US" sz="4000" dirty="0" err="1" smtClean="0">
                <a:solidFill>
                  <a:schemeClr val="tx1">
                    <a:lumMod val="75000"/>
                    <a:lumOff val="25000"/>
                  </a:schemeClr>
                </a:solidFill>
              </a:rPr>
              <a:t>Perkowski</a:t>
            </a:r>
            <a:endParaRPr lang="en-US" sz="4000" dirty="0" smtClean="0">
              <a:solidFill>
                <a:schemeClr val="tx1">
                  <a:lumMod val="75000"/>
                  <a:lumOff val="25000"/>
                </a:schemeClr>
              </a:solidFill>
            </a:endParaRPr>
          </a:p>
          <a:p>
            <a:r>
              <a:rPr lang="en-US" sz="4000" dirty="0" smtClean="0">
                <a:solidFill>
                  <a:schemeClr val="tx1">
                    <a:lumMod val="75000"/>
                    <a:lumOff val="25000"/>
                  </a:schemeClr>
                </a:solidFill>
              </a:rPr>
              <a:t>Industry Sponsor – Aram Kasparov </a:t>
            </a:r>
          </a:p>
        </p:txBody>
      </p:sp>
      <p:cxnSp>
        <p:nvCxnSpPr>
          <p:cNvPr id="21" name="Straight Connector 20"/>
          <p:cNvCxnSpPr/>
          <p:nvPr/>
        </p:nvCxnSpPr>
        <p:spPr>
          <a:xfrm>
            <a:off x="25374600" y="990600"/>
            <a:ext cx="0" cy="1447800"/>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pic>
        <p:nvPicPr>
          <p:cNvPr id="24" name="Picture 23" descr="23.png"/>
          <p:cNvPicPr>
            <a:picLocks noChangeAspect="1"/>
          </p:cNvPicPr>
          <p:nvPr/>
        </p:nvPicPr>
        <p:blipFill rotWithShape="1">
          <a:blip r:embed="rId3">
            <a:extLst>
              <a:ext uri="{28A0092B-C50C-407E-A947-70E740481C1C}">
                <a14:useLocalDpi xmlns:a14="http://schemas.microsoft.com/office/drawing/2010/main" val="0"/>
              </a:ext>
            </a:extLst>
          </a:blip>
          <a:srcRect l="2873" t="524" r="21127" b="10541"/>
          <a:stretch/>
        </p:blipFill>
        <p:spPr>
          <a:xfrm>
            <a:off x="878305" y="14020800"/>
            <a:ext cx="10058400" cy="66176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34137600" y="28422600"/>
            <a:ext cx="9753600" cy="533400"/>
          </a:xfrm>
          <a:prstGeom prst="rect">
            <a:avLst/>
          </a:prstGeom>
          <a:noFill/>
        </p:spPr>
        <p:txBody>
          <a:bodyPr wrap="square" rtlCol="0">
            <a:spAutoFit/>
          </a:bodyPr>
          <a:lstStyle/>
          <a:p>
            <a:pPr algn="r"/>
            <a:r>
              <a:rPr lang="en-US" sz="2800" i="1" dirty="0" smtClean="0"/>
              <a:t>A special thanks to Jim </a:t>
            </a:r>
            <a:r>
              <a:rPr lang="en-US" sz="2800" i="1" dirty="0" err="1" smtClean="0"/>
              <a:t>Lamberson</a:t>
            </a:r>
            <a:r>
              <a:rPr lang="en-US" sz="2800" i="1" dirty="0" smtClean="0"/>
              <a:t> at Sensoray</a:t>
            </a:r>
            <a:endParaRPr lang="en-US" sz="2800" i="1" dirty="0"/>
          </a:p>
        </p:txBody>
      </p:sp>
      <p:pic>
        <p:nvPicPr>
          <p:cNvPr id="10" name="Picture 9" descr="Poster Block Diagram - New Page (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03387" y="7924800"/>
            <a:ext cx="20884426" cy="85271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descr="DSC_0340.JPG"/>
          <p:cNvPicPr>
            <a:picLocks noChangeAspect="1"/>
          </p:cNvPicPr>
          <p:nvPr/>
        </p:nvPicPr>
        <p:blipFill rotWithShape="1">
          <a:blip r:embed="rId5" cstate="print">
            <a:extLst>
              <a:ext uri="{28A0092B-C50C-407E-A947-70E740481C1C}">
                <a14:useLocalDpi xmlns:a14="http://schemas.microsoft.com/office/drawing/2010/main" val="0"/>
              </a:ext>
            </a:extLst>
          </a:blip>
          <a:srcRect l="6696" t="5208" r="13194" b="6944"/>
          <a:stretch/>
        </p:blipFill>
        <p:spPr>
          <a:xfrm rot="5400000">
            <a:off x="31242368" y="15936481"/>
            <a:ext cx="13410464" cy="97776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TextBox 24"/>
          <p:cNvSpPr txBox="1"/>
          <p:nvPr/>
        </p:nvSpPr>
        <p:spPr>
          <a:xfrm>
            <a:off x="5638800" y="20878800"/>
            <a:ext cx="5334000" cy="461665"/>
          </a:xfrm>
          <a:prstGeom prst="rect">
            <a:avLst/>
          </a:prstGeom>
          <a:noFill/>
        </p:spPr>
        <p:txBody>
          <a:bodyPr wrap="square" rtlCol="0">
            <a:spAutoFit/>
          </a:bodyPr>
          <a:lstStyle/>
          <a:p>
            <a:r>
              <a:rPr lang="en-US" sz="2400" i="1" dirty="0" smtClean="0"/>
              <a:t>Fig 1. System in </a:t>
            </a:r>
            <a:r>
              <a:rPr lang="en-US" sz="2400" i="1" dirty="0"/>
              <a:t>D</a:t>
            </a:r>
            <a:r>
              <a:rPr lang="en-US" sz="2400" i="1" dirty="0" smtClean="0"/>
              <a:t>eposition Mode</a:t>
            </a:r>
            <a:endParaRPr lang="en-US" sz="2400" i="1" dirty="0"/>
          </a:p>
        </p:txBody>
      </p:sp>
      <p:sp>
        <p:nvSpPr>
          <p:cNvPr id="29" name="TextBox 28"/>
          <p:cNvSpPr txBox="1"/>
          <p:nvPr/>
        </p:nvSpPr>
        <p:spPr>
          <a:xfrm>
            <a:off x="27203400" y="16535400"/>
            <a:ext cx="5334000" cy="461665"/>
          </a:xfrm>
          <a:prstGeom prst="rect">
            <a:avLst/>
          </a:prstGeom>
          <a:noFill/>
        </p:spPr>
        <p:txBody>
          <a:bodyPr wrap="square" rtlCol="0">
            <a:spAutoFit/>
          </a:bodyPr>
          <a:lstStyle/>
          <a:p>
            <a:r>
              <a:rPr lang="en-US" sz="2400" i="1" dirty="0" smtClean="0"/>
              <a:t>Fig 2. Block Diagram of System</a:t>
            </a:r>
            <a:endParaRPr lang="en-US" sz="2400" i="1" dirty="0"/>
          </a:p>
        </p:txBody>
      </p:sp>
      <p:sp>
        <p:nvSpPr>
          <p:cNvPr id="30" name="TextBox 29"/>
          <p:cNvSpPr txBox="1"/>
          <p:nvPr/>
        </p:nvSpPr>
        <p:spPr>
          <a:xfrm>
            <a:off x="37642800" y="27622562"/>
            <a:ext cx="5334000" cy="461665"/>
          </a:xfrm>
          <a:prstGeom prst="rect">
            <a:avLst/>
          </a:prstGeom>
          <a:noFill/>
        </p:spPr>
        <p:txBody>
          <a:bodyPr wrap="square" rtlCol="0">
            <a:spAutoFit/>
          </a:bodyPr>
          <a:lstStyle/>
          <a:p>
            <a:pPr algn="ctr"/>
            <a:r>
              <a:rPr lang="en-US" sz="2400" i="1" dirty="0" smtClean="0"/>
              <a:t>Fig 3. Deposition Testing</a:t>
            </a:r>
            <a:endParaRPr lang="en-US" sz="2400" i="1" dirty="0"/>
          </a:p>
        </p:txBody>
      </p:sp>
    </p:spTree>
    <p:extLst>
      <p:ext uri="{BB962C8B-B14F-4D97-AF65-F5344CB8AC3E}">
        <p14:creationId xmlns:p14="http://schemas.microsoft.com/office/powerpoint/2010/main" val="48559458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1140</TotalTime>
  <Words>715</Words>
  <Application>Microsoft Office PowerPoint</Application>
  <PresentationFormat>Custom</PresentationFormat>
  <Paragraphs>61</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Clarity</vt:lpstr>
      <vt:lpstr>PowerPoint Presentation</vt:lpstr>
    </vt:vector>
  </TitlesOfParts>
  <Company>Portland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Branden</cp:lastModifiedBy>
  <cp:revision>74</cp:revision>
  <dcterms:created xsi:type="dcterms:W3CDTF">2008-12-19T19:08:39Z</dcterms:created>
  <dcterms:modified xsi:type="dcterms:W3CDTF">2015-05-27T05:13:54Z</dcterms:modified>
</cp:coreProperties>
</file>